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igtree" panose="020B0604020202020204" charset="0"/>
      <p:regular r:id="rId34"/>
    </p:embeddedFont>
    <p:embeddedFont>
      <p:font typeface="Kollektif" panose="020B0604020202020204" charset="0"/>
      <p:regular r:id="rId35"/>
    </p:embeddedFont>
    <p:embeddedFont>
      <p:font typeface="Kollektif Bold" panose="020B0604020202020204" charset="0"/>
      <p:regular r:id="rId36"/>
    </p:embeddedFont>
    <p:embeddedFont>
      <p:font typeface="League Spartan" panose="020B0604020202020204" charset="0"/>
      <p:regular r:id="rId37"/>
    </p:embeddedFont>
    <p:embeddedFont>
      <p:font typeface="Montserrat Semi-Bold Italics" panose="020B0604020202020204" charset="0"/>
      <p:regular r:id="rId38"/>
    </p:embeddedFont>
    <p:embeddedFont>
      <p:font typeface="NIKEA" panose="020B0604020202020204" charset="0"/>
      <p:regular r:id="rId39"/>
    </p:embeddedFont>
    <p:embeddedFont>
      <p:font typeface="Public Sans Bold" panose="020B0604020202020204" charset="0"/>
      <p:regular r:id="rId40"/>
    </p:embeddedFont>
    <p:embeddedFont>
      <p:font typeface="Public Sans Heavy" panose="020B0604020202020204" charset="0"/>
      <p:regular r:id="rId41"/>
    </p:embeddedFont>
    <p:embeddedFont>
      <p:font typeface="Roboto" panose="02000000000000000000" pitchFamily="2" charset="0"/>
      <p:regular r:id="rId42"/>
    </p:embeddedFont>
    <p:embeddedFont>
      <p:font typeface="Roboto Bold" panose="02000000000000000000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42" y="-40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5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3.svg"/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12" Type="http://schemas.openxmlformats.org/officeDocument/2006/relationships/image" Target="../media/image18.sv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7.png"/><Relationship Id="rId20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jpeg"/><Relationship Id="rId19" Type="http://schemas.openxmlformats.org/officeDocument/2006/relationships/image" Target="../media/image24.png"/><Relationship Id="rId4" Type="http://schemas.openxmlformats.org/officeDocument/2006/relationships/image" Target="../media/image10.jpe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6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6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hyperlink" Target="mailto:adamantiamilia@gmail.com" TargetMode="External"/><Relationship Id="rId5" Type="http://schemas.openxmlformats.org/officeDocument/2006/relationships/image" Target="../media/image66.png"/><Relationship Id="rId10" Type="http://schemas.openxmlformats.org/officeDocument/2006/relationships/hyperlink" Target="https://www.linkedin.com/in/biancaalves/" TargetMode="External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svg"/><Relationship Id="rId7" Type="http://schemas.openxmlformats.org/officeDocument/2006/relationships/image" Target="../media/image2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svg"/><Relationship Id="rId7" Type="http://schemas.openxmlformats.org/officeDocument/2006/relationships/image" Target="../media/image2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43.png"/><Relationship Id="rId3" Type="http://schemas.openxmlformats.org/officeDocument/2006/relationships/image" Target="../media/image23.sv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2" Type="http://schemas.openxmlformats.org/officeDocument/2006/relationships/image" Target="../media/image22.png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1.png"/><Relationship Id="rId5" Type="http://schemas.openxmlformats.org/officeDocument/2006/relationships/image" Target="../media/image30.sv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29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svg"/><Relationship Id="rId7" Type="http://schemas.openxmlformats.org/officeDocument/2006/relationships/image" Target="../media/image30.svg"/><Relationship Id="rId12" Type="http://schemas.openxmlformats.org/officeDocument/2006/relationships/image" Target="../media/image5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9.png"/><Relationship Id="rId5" Type="http://schemas.openxmlformats.org/officeDocument/2006/relationships/image" Target="../media/image23.svg"/><Relationship Id="rId10" Type="http://schemas.openxmlformats.org/officeDocument/2006/relationships/image" Target="../media/image48.svg"/><Relationship Id="rId4" Type="http://schemas.openxmlformats.org/officeDocument/2006/relationships/image" Target="../media/image2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99991" y="-461871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928092" y="7365586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-2695249" y="1536588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>
            <a:off x="8839358" y="1536588"/>
            <a:ext cx="4260633" cy="5047212"/>
          </a:xfrm>
          <a:custGeom>
            <a:avLst/>
            <a:gdLst/>
            <a:ahLst/>
            <a:cxnLst/>
            <a:rect l="l" t="t" r="r" b="b"/>
            <a:pathLst>
              <a:path w="4260633" h="5047212">
                <a:moveTo>
                  <a:pt x="0" y="0"/>
                </a:moveTo>
                <a:lnTo>
                  <a:pt x="4260633" y="0"/>
                </a:lnTo>
                <a:lnTo>
                  <a:pt x="4260633" y="5047212"/>
                </a:lnTo>
                <a:lnTo>
                  <a:pt x="0" y="5047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TextBox 6"/>
          <p:cNvSpPr txBox="1"/>
          <p:nvPr/>
        </p:nvSpPr>
        <p:spPr>
          <a:xfrm>
            <a:off x="1028700" y="5122267"/>
            <a:ext cx="6917732" cy="81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5"/>
              </a:lnSpc>
            </a:pPr>
            <a:r>
              <a:rPr lang="en-US" sz="2638" spc="44">
                <a:solidFill>
                  <a:srgbClr val="FEFDFD"/>
                </a:solidFill>
                <a:latin typeface="Figtree"/>
              </a:rPr>
              <a:t>Connecting underrepresented tech talent with companies, fostering diversity in tech.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839959"/>
            <a:ext cx="13835464" cy="209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49"/>
              </a:lnSpc>
            </a:pPr>
            <a:r>
              <a:rPr lang="en-US" sz="14590" spc="1561">
                <a:solidFill>
                  <a:srgbClr val="FEFDFD"/>
                </a:solidFill>
                <a:latin typeface="NIKEA"/>
              </a:rPr>
              <a:t>SHIFT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068517"/>
            <a:ext cx="445969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9"/>
              </a:lnSpc>
            </a:pPr>
            <a:r>
              <a:rPr lang="en-US" sz="2199" spc="312">
                <a:solidFill>
                  <a:srgbClr val="FFFFFF"/>
                </a:solidFill>
                <a:latin typeface="Kollektif Bold"/>
              </a:rPr>
              <a:t>NOVEMBER 4TH 2023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8329" y="969636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864963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TextBox 5"/>
          <p:cNvSpPr txBox="1"/>
          <p:nvPr/>
        </p:nvSpPr>
        <p:spPr>
          <a:xfrm>
            <a:off x="5047107" y="4433887"/>
            <a:ext cx="8193785" cy="12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FFFFFF"/>
                </a:solidFill>
                <a:latin typeface="Roboto Bold"/>
              </a:rPr>
              <a:t>Let’s Take a Look!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828800" y="1773311"/>
            <a:ext cx="1463040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047107" y="963686"/>
            <a:ext cx="819378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User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828800" y="1771650"/>
            <a:ext cx="1463040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49889" y="952500"/>
            <a:ext cx="998822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Sending an Invitation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828800" y="1771650"/>
            <a:ext cx="1463040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49889" y="952500"/>
            <a:ext cx="998822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Posting a Job Listing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828800" y="1771650"/>
            <a:ext cx="1463040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49889" y="952500"/>
            <a:ext cx="998822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Job 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>
            <a:off x="3907098" y="4142321"/>
            <a:ext cx="10473803" cy="5115979"/>
          </a:xfrm>
          <a:custGeom>
            <a:avLst/>
            <a:gdLst/>
            <a:ahLst/>
            <a:cxnLst/>
            <a:rect l="l" t="t" r="r" b="b"/>
            <a:pathLst>
              <a:path w="10473803" h="5115979">
                <a:moveTo>
                  <a:pt x="0" y="0"/>
                </a:moveTo>
                <a:lnTo>
                  <a:pt x="10473804" y="0"/>
                </a:lnTo>
                <a:lnTo>
                  <a:pt x="10473804" y="5115979"/>
                </a:lnTo>
                <a:lnTo>
                  <a:pt x="0" y="51159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TextBox 6"/>
          <p:cNvSpPr txBox="1"/>
          <p:nvPr/>
        </p:nvSpPr>
        <p:spPr>
          <a:xfrm>
            <a:off x="4290133" y="2315209"/>
            <a:ext cx="9707735" cy="12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FFFFFF"/>
                </a:solidFill>
                <a:latin typeface="Roboto Bold"/>
              </a:rPr>
              <a:t>If we had more time...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 rot="-924613">
            <a:off x="-5549998" y="2053549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 rot="-8100000">
            <a:off x="4065520" y="11042565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Freeform 6"/>
          <p:cNvSpPr/>
          <p:nvPr/>
        </p:nvSpPr>
        <p:spPr>
          <a:xfrm rot="-8100000">
            <a:off x="5314326" y="114005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8" name="Freeform 8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Freeform 9"/>
          <p:cNvSpPr/>
          <p:nvPr/>
        </p:nvSpPr>
        <p:spPr>
          <a:xfrm>
            <a:off x="3060462" y="1621311"/>
            <a:ext cx="12186126" cy="8665689"/>
          </a:xfrm>
          <a:custGeom>
            <a:avLst/>
            <a:gdLst/>
            <a:ahLst/>
            <a:cxnLst/>
            <a:rect l="l" t="t" r="r" b="b"/>
            <a:pathLst>
              <a:path w="12186126" h="8665689">
                <a:moveTo>
                  <a:pt x="0" y="0"/>
                </a:moveTo>
                <a:lnTo>
                  <a:pt x="12186126" y="0"/>
                </a:lnTo>
                <a:lnTo>
                  <a:pt x="12186126" y="8665689"/>
                </a:lnTo>
                <a:lnTo>
                  <a:pt x="0" y="86656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0" name="TextBox 10"/>
          <p:cNvSpPr txBox="1"/>
          <p:nvPr/>
        </p:nvSpPr>
        <p:spPr>
          <a:xfrm>
            <a:off x="10206990" y="564790"/>
            <a:ext cx="66129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Improve recruiter efficiency with smart candidate lists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 rot="-924613">
            <a:off x="-5549998" y="2053549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 rot="-8100000">
            <a:off x="4065520" y="11042565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Freeform 6"/>
          <p:cNvSpPr/>
          <p:nvPr/>
        </p:nvSpPr>
        <p:spPr>
          <a:xfrm rot="-8100000">
            <a:off x="5314326" y="114005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8" name="Freeform 8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TextBox 9"/>
          <p:cNvSpPr txBox="1"/>
          <p:nvPr/>
        </p:nvSpPr>
        <p:spPr>
          <a:xfrm>
            <a:off x="10206990" y="564790"/>
            <a:ext cx="66129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Improve recruiter efficiency with smart candidate lists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id="11" name="Freeform 11"/>
          <p:cNvSpPr/>
          <p:nvPr/>
        </p:nvSpPr>
        <p:spPr>
          <a:xfrm>
            <a:off x="3061485" y="1621311"/>
            <a:ext cx="12165030" cy="8650688"/>
          </a:xfrm>
          <a:custGeom>
            <a:avLst/>
            <a:gdLst/>
            <a:ahLst/>
            <a:cxnLst/>
            <a:rect l="l" t="t" r="r" b="b"/>
            <a:pathLst>
              <a:path w="12165030" h="8650688">
                <a:moveTo>
                  <a:pt x="0" y="0"/>
                </a:moveTo>
                <a:lnTo>
                  <a:pt x="12165030" y="0"/>
                </a:lnTo>
                <a:lnTo>
                  <a:pt x="12165030" y="8650688"/>
                </a:lnTo>
                <a:lnTo>
                  <a:pt x="0" y="86506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 rot="-924613">
            <a:off x="-5549998" y="2053549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 rot="-8100000">
            <a:off x="4065520" y="11042565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Freeform 6"/>
          <p:cNvSpPr/>
          <p:nvPr/>
        </p:nvSpPr>
        <p:spPr>
          <a:xfrm rot="-8100000">
            <a:off x="5314326" y="114005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8" name="Freeform 8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TextBox 9"/>
          <p:cNvSpPr txBox="1"/>
          <p:nvPr/>
        </p:nvSpPr>
        <p:spPr>
          <a:xfrm>
            <a:off x="10206990" y="564790"/>
            <a:ext cx="66129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Improve recruiter efficiency with smart candidate lists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id="11" name="Freeform 11"/>
          <p:cNvSpPr/>
          <p:nvPr/>
        </p:nvSpPr>
        <p:spPr>
          <a:xfrm>
            <a:off x="5112342" y="1796263"/>
            <a:ext cx="5637421" cy="9716701"/>
          </a:xfrm>
          <a:custGeom>
            <a:avLst/>
            <a:gdLst/>
            <a:ahLst/>
            <a:cxnLst/>
            <a:rect l="l" t="t" r="r" b="b"/>
            <a:pathLst>
              <a:path w="5637421" h="9716701">
                <a:moveTo>
                  <a:pt x="0" y="0"/>
                </a:moveTo>
                <a:lnTo>
                  <a:pt x="5637421" y="0"/>
                </a:lnTo>
                <a:lnTo>
                  <a:pt x="5637421" y="9716701"/>
                </a:lnTo>
                <a:lnTo>
                  <a:pt x="0" y="97167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3528" t="-1800" b="-23426"/>
            </a:stretch>
          </a:blipFill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 rot="-924613">
            <a:off x="-5549998" y="2053549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 rot="-8100000">
            <a:off x="4065520" y="11042565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Freeform 6"/>
          <p:cNvSpPr/>
          <p:nvPr/>
        </p:nvSpPr>
        <p:spPr>
          <a:xfrm rot="-8100000">
            <a:off x="5314326" y="114005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8" name="Freeform 8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Freeform 9"/>
          <p:cNvSpPr/>
          <p:nvPr/>
        </p:nvSpPr>
        <p:spPr>
          <a:xfrm>
            <a:off x="1940851" y="1669084"/>
            <a:ext cx="14406298" cy="10244479"/>
          </a:xfrm>
          <a:custGeom>
            <a:avLst/>
            <a:gdLst/>
            <a:ahLst/>
            <a:cxnLst/>
            <a:rect l="l" t="t" r="r" b="b"/>
            <a:pathLst>
              <a:path w="14406298" h="10244479">
                <a:moveTo>
                  <a:pt x="0" y="0"/>
                </a:moveTo>
                <a:lnTo>
                  <a:pt x="14406298" y="0"/>
                </a:lnTo>
                <a:lnTo>
                  <a:pt x="14406298" y="10244479"/>
                </a:lnTo>
                <a:lnTo>
                  <a:pt x="0" y="102444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0" name="TextBox 10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6990" y="564790"/>
            <a:ext cx="66129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Enable administrators to send bulk invitations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74194" y="1826714"/>
            <a:ext cx="19874105" cy="8642550"/>
            <a:chOff x="0" y="0"/>
            <a:chExt cx="5439065" cy="23652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39065" cy="2365259"/>
            </a:xfrm>
            <a:custGeom>
              <a:avLst/>
              <a:gdLst/>
              <a:ahLst/>
              <a:cxnLst/>
              <a:rect l="l" t="t" r="r" b="b"/>
              <a:pathLst>
                <a:path w="5439065" h="2365259">
                  <a:moveTo>
                    <a:pt x="0" y="0"/>
                  </a:moveTo>
                  <a:lnTo>
                    <a:pt x="5439065" y="0"/>
                  </a:lnTo>
                  <a:lnTo>
                    <a:pt x="5439065" y="2365259"/>
                  </a:lnTo>
                  <a:lnTo>
                    <a:pt x="0" y="2365259"/>
                  </a:lnTo>
                  <a:close/>
                </a:path>
              </a:pathLst>
            </a:custGeom>
            <a:solidFill>
              <a:srgbClr val="18072B"/>
            </a:solidFill>
          </p:spPr>
          <p:txBody>
            <a:bodyPr/>
            <a:lstStyle/>
            <a:p>
              <a:endParaRPr lang="fr-CH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39065" cy="2403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74634" y="1931489"/>
            <a:ext cx="6138732" cy="85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FEFDFD"/>
                </a:solidFill>
                <a:latin typeface="Roboto Bold"/>
              </a:rPr>
              <a:t>Meet Our Team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738" y="5546405"/>
            <a:ext cx="2411995" cy="27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sz="1634">
                <a:solidFill>
                  <a:srgbClr val="FEFDFD"/>
                </a:solidFill>
                <a:latin typeface="League Spartan"/>
              </a:rPr>
              <a:t>Bianca Alves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29080" y="5790251"/>
            <a:ext cx="1901121" cy="25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7"/>
              </a:lnSpc>
              <a:spcBef>
                <a:spcPct val="0"/>
              </a:spcBef>
            </a:pPr>
            <a:r>
              <a:rPr lang="en-US" sz="1497">
                <a:solidFill>
                  <a:srgbClr val="FEFDFD"/>
                </a:solidFill>
                <a:latin typeface="Montserrat Semi-Bold Italics"/>
              </a:rPr>
              <a:t>Project manager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24619" y="5594614"/>
            <a:ext cx="2326606" cy="27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sz="1634">
                <a:solidFill>
                  <a:srgbClr val="FEFDFD"/>
                </a:solidFill>
                <a:latin typeface="League Spartan"/>
              </a:rPr>
              <a:t>Adamantia Milia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07207" y="5889558"/>
            <a:ext cx="1678938" cy="25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7"/>
              </a:lnSpc>
              <a:spcBef>
                <a:spcPct val="0"/>
              </a:spcBef>
            </a:pPr>
            <a:r>
              <a:rPr lang="en-US" sz="1497">
                <a:solidFill>
                  <a:srgbClr val="FEFDFD"/>
                </a:solidFill>
                <a:latin typeface="Montserrat Semi-Bold Italics"/>
              </a:rPr>
              <a:t>Frontend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01158" y="5546405"/>
            <a:ext cx="2281454" cy="27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sz="1634">
                <a:solidFill>
                  <a:srgbClr val="FEFDFD"/>
                </a:solidFill>
                <a:latin typeface="League Spartan"/>
              </a:rPr>
              <a:t>Adrianna Zielińska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2457" y="9485591"/>
            <a:ext cx="2057154" cy="27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sz="1634">
                <a:solidFill>
                  <a:srgbClr val="FEFDFD"/>
                </a:solidFill>
                <a:latin typeface="League Spartan"/>
              </a:rPr>
              <a:t>Istvan Zsigmond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216018" y="2864344"/>
            <a:ext cx="2463156" cy="2463156"/>
            <a:chOff x="0" y="0"/>
            <a:chExt cx="3284208" cy="32842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84208" cy="3284208"/>
            </a:xfrm>
            <a:custGeom>
              <a:avLst/>
              <a:gdLst/>
              <a:ahLst/>
              <a:cxnLst/>
              <a:rect l="l" t="t" r="r" b="b"/>
              <a:pathLst>
                <a:path w="3284208" h="3284208">
                  <a:moveTo>
                    <a:pt x="0" y="0"/>
                  </a:moveTo>
                  <a:lnTo>
                    <a:pt x="3284208" y="0"/>
                  </a:lnTo>
                  <a:lnTo>
                    <a:pt x="3284208" y="3284208"/>
                  </a:lnTo>
                  <a:lnTo>
                    <a:pt x="0" y="328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CH"/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265505" y="260122"/>
              <a:ext cx="2753199" cy="2753188"/>
              <a:chOff x="0" y="0"/>
              <a:chExt cx="6350000" cy="63499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fr-CH"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3608826" y="2912553"/>
            <a:ext cx="2463156" cy="2463156"/>
            <a:chOff x="0" y="0"/>
            <a:chExt cx="3284208" cy="32842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84208" cy="3284208"/>
            </a:xfrm>
            <a:custGeom>
              <a:avLst/>
              <a:gdLst/>
              <a:ahLst/>
              <a:cxnLst/>
              <a:rect l="l" t="t" r="r" b="b"/>
              <a:pathLst>
                <a:path w="3284208" h="3284208">
                  <a:moveTo>
                    <a:pt x="0" y="0"/>
                  </a:moveTo>
                  <a:lnTo>
                    <a:pt x="3284208" y="0"/>
                  </a:lnTo>
                  <a:lnTo>
                    <a:pt x="3284208" y="3284208"/>
                  </a:lnTo>
                  <a:lnTo>
                    <a:pt x="0" y="328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CH"/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253887" y="260122"/>
              <a:ext cx="2753199" cy="2753188"/>
              <a:chOff x="0" y="0"/>
              <a:chExt cx="6350000" cy="63499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4999" r="-24999"/>
                </a:stretch>
              </a:blipFill>
            </p:spPr>
            <p:txBody>
              <a:bodyPr/>
              <a:lstStyle/>
              <a:p>
                <a:endParaRPr lang="fr-CH"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7910307" y="2864344"/>
            <a:ext cx="2463156" cy="2463156"/>
            <a:chOff x="0" y="0"/>
            <a:chExt cx="3284208" cy="32842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84208" cy="3284208"/>
            </a:xfrm>
            <a:custGeom>
              <a:avLst/>
              <a:gdLst/>
              <a:ahLst/>
              <a:cxnLst/>
              <a:rect l="l" t="t" r="r" b="b"/>
              <a:pathLst>
                <a:path w="3284208" h="3284208">
                  <a:moveTo>
                    <a:pt x="0" y="0"/>
                  </a:moveTo>
                  <a:lnTo>
                    <a:pt x="3284208" y="0"/>
                  </a:lnTo>
                  <a:lnTo>
                    <a:pt x="3284208" y="3284208"/>
                  </a:lnTo>
                  <a:lnTo>
                    <a:pt x="0" y="328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CH"/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265505" y="260122"/>
              <a:ext cx="2753199" cy="2753188"/>
              <a:chOff x="0" y="0"/>
              <a:chExt cx="6350000" cy="63499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fr-CH"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7819456" y="6803530"/>
            <a:ext cx="2463156" cy="2463156"/>
            <a:chOff x="0" y="0"/>
            <a:chExt cx="3284208" cy="328420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84208" cy="3284208"/>
            </a:xfrm>
            <a:custGeom>
              <a:avLst/>
              <a:gdLst/>
              <a:ahLst/>
              <a:cxnLst/>
              <a:rect l="l" t="t" r="r" b="b"/>
              <a:pathLst>
                <a:path w="3284208" h="3284208">
                  <a:moveTo>
                    <a:pt x="0" y="0"/>
                  </a:moveTo>
                  <a:lnTo>
                    <a:pt x="3284208" y="0"/>
                  </a:lnTo>
                  <a:lnTo>
                    <a:pt x="3284208" y="3284208"/>
                  </a:lnTo>
                  <a:lnTo>
                    <a:pt x="0" y="328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CH"/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254547" y="260122"/>
              <a:ext cx="2753199" cy="2753188"/>
              <a:chOff x="0" y="0"/>
              <a:chExt cx="6350000" cy="634997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endParaRPr lang="fr-CH"/>
              </a:p>
            </p:txBody>
          </p:sp>
        </p:grpSp>
      </p:grpSp>
      <p:sp>
        <p:nvSpPr>
          <p:cNvPr id="28" name="Freeform 28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29" name="TextBox 29"/>
          <p:cNvSpPr txBox="1"/>
          <p:nvPr/>
        </p:nvSpPr>
        <p:spPr>
          <a:xfrm>
            <a:off x="8453710" y="5863253"/>
            <a:ext cx="1376351" cy="5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7"/>
              </a:lnSpc>
              <a:spcBef>
                <a:spcPct val="0"/>
              </a:spcBef>
            </a:pPr>
            <a:r>
              <a:rPr lang="en-US" sz="1497">
                <a:solidFill>
                  <a:srgbClr val="FEFDFD"/>
                </a:solidFill>
                <a:latin typeface="Montserrat Semi-Bold Italics"/>
              </a:rPr>
              <a:t>Backend, Data Science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id="31" name="Freeform 31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2" name="TextBox 32"/>
          <p:cNvSpPr txBox="1"/>
          <p:nvPr/>
        </p:nvSpPr>
        <p:spPr>
          <a:xfrm>
            <a:off x="8362859" y="9802440"/>
            <a:ext cx="1376351" cy="25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7"/>
              </a:lnSpc>
              <a:spcBef>
                <a:spcPct val="0"/>
              </a:spcBef>
            </a:pPr>
            <a:r>
              <a:rPr lang="en-US" sz="1497">
                <a:solidFill>
                  <a:srgbClr val="FEFDFD"/>
                </a:solidFill>
                <a:latin typeface="Montserrat Semi-Bold Italics"/>
              </a:rPr>
              <a:t>Backend</a:t>
            </a:r>
          </a:p>
        </p:txBody>
      </p:sp>
      <p:sp>
        <p:nvSpPr>
          <p:cNvPr id="33" name="Freeform 3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4" name="TextBox 34"/>
          <p:cNvSpPr txBox="1"/>
          <p:nvPr/>
        </p:nvSpPr>
        <p:spPr>
          <a:xfrm>
            <a:off x="12236791" y="9404253"/>
            <a:ext cx="2391652" cy="27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1620">
                <a:solidFill>
                  <a:srgbClr val="FEFDFD"/>
                </a:solidFill>
                <a:latin typeface="League Spartan"/>
              </a:rPr>
              <a:t>João Rodrigues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45737" y="9696710"/>
            <a:ext cx="1664779" cy="25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  <a:spcBef>
                <a:spcPct val="0"/>
              </a:spcBef>
            </a:pPr>
            <a:r>
              <a:rPr lang="en-US" sz="1485">
                <a:solidFill>
                  <a:srgbClr val="FEFDFD"/>
                </a:solidFill>
                <a:latin typeface="Montserrat Semi-Bold Italics"/>
              </a:rPr>
              <a:t>Fullstack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717423" y="9423116"/>
            <a:ext cx="2306984" cy="27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1620">
                <a:solidFill>
                  <a:srgbClr val="FEFDFD"/>
                </a:solidFill>
                <a:latin typeface="League Spartan"/>
              </a:rPr>
              <a:t>Hannah Rüfenacht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997628" y="9715573"/>
            <a:ext cx="1664779" cy="25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  <a:spcBef>
                <a:spcPct val="0"/>
              </a:spcBef>
            </a:pPr>
            <a:r>
              <a:rPr lang="en-US" sz="1485">
                <a:solidFill>
                  <a:srgbClr val="FEFDFD"/>
                </a:solidFill>
                <a:latin typeface="Montserrat Semi-Bold Italics"/>
              </a:rPr>
              <a:t>UX/UI Designer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2236791" y="6803530"/>
            <a:ext cx="2442382" cy="2442382"/>
            <a:chOff x="0" y="0"/>
            <a:chExt cx="3256510" cy="325651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256510" cy="3256510"/>
            </a:xfrm>
            <a:custGeom>
              <a:avLst/>
              <a:gdLst/>
              <a:ahLst/>
              <a:cxnLst/>
              <a:rect l="l" t="t" r="r" b="b"/>
              <a:pathLst>
                <a:path w="3256510" h="3256510">
                  <a:moveTo>
                    <a:pt x="0" y="0"/>
                  </a:moveTo>
                  <a:lnTo>
                    <a:pt x="3256510" y="0"/>
                  </a:lnTo>
                  <a:lnTo>
                    <a:pt x="3256510" y="3256510"/>
                  </a:lnTo>
                  <a:lnTo>
                    <a:pt x="0" y="3256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CH"/>
            </a:p>
          </p:txBody>
        </p: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263265" y="257928"/>
              <a:ext cx="2729979" cy="2729968"/>
              <a:chOff x="0" y="0"/>
              <a:chExt cx="6350000" cy="634997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endParaRPr lang="fr-CH"/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3608826" y="6803530"/>
            <a:ext cx="2442382" cy="2442382"/>
            <a:chOff x="0" y="0"/>
            <a:chExt cx="3256510" cy="325651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256510" cy="3256510"/>
            </a:xfrm>
            <a:custGeom>
              <a:avLst/>
              <a:gdLst/>
              <a:ahLst/>
              <a:cxnLst/>
              <a:rect l="l" t="t" r="r" b="b"/>
              <a:pathLst>
                <a:path w="3256510" h="3256510">
                  <a:moveTo>
                    <a:pt x="0" y="0"/>
                  </a:moveTo>
                  <a:lnTo>
                    <a:pt x="3256510" y="0"/>
                  </a:lnTo>
                  <a:lnTo>
                    <a:pt x="3256510" y="3256510"/>
                  </a:lnTo>
                  <a:lnTo>
                    <a:pt x="0" y="3256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CH"/>
            </a:p>
          </p:txBody>
        </p:sp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>
              <a:off x="251746" y="257928"/>
              <a:ext cx="2729979" cy="2729968"/>
              <a:chOff x="0" y="0"/>
              <a:chExt cx="6350000" cy="634997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 l="-1746" r="-1746"/>
                </a:stretch>
              </a:blipFill>
            </p:spPr>
            <p:txBody>
              <a:bodyPr/>
              <a:lstStyle/>
              <a:p>
                <a:endParaRPr lang="fr-CH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 rot="-924613">
            <a:off x="-5549998" y="2053549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 rot="-8100000">
            <a:off x="4065520" y="11042565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Freeform 6"/>
          <p:cNvSpPr/>
          <p:nvPr/>
        </p:nvSpPr>
        <p:spPr>
          <a:xfrm rot="-8100000">
            <a:off x="5314326" y="114005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8" name="Freeform 8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Freeform 9"/>
          <p:cNvSpPr/>
          <p:nvPr/>
        </p:nvSpPr>
        <p:spPr>
          <a:xfrm>
            <a:off x="1918866" y="1669084"/>
            <a:ext cx="14450268" cy="11259167"/>
          </a:xfrm>
          <a:custGeom>
            <a:avLst/>
            <a:gdLst/>
            <a:ahLst/>
            <a:cxnLst/>
            <a:rect l="l" t="t" r="r" b="b"/>
            <a:pathLst>
              <a:path w="14450268" h="11259167">
                <a:moveTo>
                  <a:pt x="0" y="0"/>
                </a:moveTo>
                <a:lnTo>
                  <a:pt x="14450268" y="0"/>
                </a:lnTo>
                <a:lnTo>
                  <a:pt x="14450268" y="11259167"/>
                </a:lnTo>
                <a:lnTo>
                  <a:pt x="0" y="11259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0" name="TextBox 10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6990" y="564790"/>
            <a:ext cx="66129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Enable administrators to send bulk invitations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 rot="-924613">
            <a:off x="-5549998" y="2053549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 rot="-8100000">
            <a:off x="4065520" y="11042565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Freeform 6"/>
          <p:cNvSpPr/>
          <p:nvPr/>
        </p:nvSpPr>
        <p:spPr>
          <a:xfrm rot="-8100000">
            <a:off x="5314326" y="114005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8" name="Freeform 8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Freeform 9"/>
          <p:cNvSpPr/>
          <p:nvPr/>
        </p:nvSpPr>
        <p:spPr>
          <a:xfrm>
            <a:off x="3541739" y="1903226"/>
            <a:ext cx="11204521" cy="9886503"/>
          </a:xfrm>
          <a:custGeom>
            <a:avLst/>
            <a:gdLst/>
            <a:ahLst/>
            <a:cxnLst/>
            <a:rect l="l" t="t" r="r" b="b"/>
            <a:pathLst>
              <a:path w="11204521" h="9886503">
                <a:moveTo>
                  <a:pt x="0" y="0"/>
                </a:moveTo>
                <a:lnTo>
                  <a:pt x="11204522" y="0"/>
                </a:lnTo>
                <a:lnTo>
                  <a:pt x="11204522" y="9886502"/>
                </a:lnTo>
                <a:lnTo>
                  <a:pt x="0" y="98865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9454" t="-21440" r="-23647" b="-57907"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0" name="TextBox 10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6990" y="564790"/>
            <a:ext cx="66129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Enable administrators to send bulk invitations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 rot="-924613">
            <a:off x="-5549998" y="2053549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 rot="-8100000">
            <a:off x="4065520" y="11042565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Freeform 6"/>
          <p:cNvSpPr/>
          <p:nvPr/>
        </p:nvSpPr>
        <p:spPr>
          <a:xfrm rot="-8100000">
            <a:off x="5314326" y="114005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8" name="Freeform 8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Freeform 9"/>
          <p:cNvSpPr/>
          <p:nvPr/>
        </p:nvSpPr>
        <p:spPr>
          <a:xfrm>
            <a:off x="1600402" y="1821555"/>
            <a:ext cx="15087195" cy="8738001"/>
          </a:xfrm>
          <a:custGeom>
            <a:avLst/>
            <a:gdLst/>
            <a:ahLst/>
            <a:cxnLst/>
            <a:rect l="l" t="t" r="r" b="b"/>
            <a:pathLst>
              <a:path w="15087195" h="8738001">
                <a:moveTo>
                  <a:pt x="0" y="0"/>
                </a:moveTo>
                <a:lnTo>
                  <a:pt x="15087196" y="0"/>
                </a:lnTo>
                <a:lnTo>
                  <a:pt x="15087196" y="8738000"/>
                </a:lnTo>
                <a:lnTo>
                  <a:pt x="0" y="8738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0" name="TextBox 10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6990" y="564790"/>
            <a:ext cx="66129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Combat recruiter bias with blurred images and multiple clicks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 rot="-924613">
            <a:off x="-5549998" y="2053549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 rot="-8100000">
            <a:off x="4065520" y="11042565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Freeform 6"/>
          <p:cNvSpPr/>
          <p:nvPr/>
        </p:nvSpPr>
        <p:spPr>
          <a:xfrm rot="-8100000">
            <a:off x="5314326" y="114005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8" name="Freeform 8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Freeform 9"/>
          <p:cNvSpPr/>
          <p:nvPr/>
        </p:nvSpPr>
        <p:spPr>
          <a:xfrm>
            <a:off x="1160555" y="2186019"/>
            <a:ext cx="4259374" cy="11052435"/>
          </a:xfrm>
          <a:custGeom>
            <a:avLst/>
            <a:gdLst/>
            <a:ahLst/>
            <a:cxnLst/>
            <a:rect l="l" t="t" r="r" b="b"/>
            <a:pathLst>
              <a:path w="4259374" h="11052435">
                <a:moveTo>
                  <a:pt x="0" y="0"/>
                </a:moveTo>
                <a:lnTo>
                  <a:pt x="4259374" y="0"/>
                </a:lnTo>
                <a:lnTo>
                  <a:pt x="4259374" y="11052436"/>
                </a:lnTo>
                <a:lnTo>
                  <a:pt x="0" y="110524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2166" r="-275865"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0" name="TextBox 10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6990" y="564790"/>
            <a:ext cx="66129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8072B"/>
                </a:solidFill>
                <a:latin typeface="Roboto Bold"/>
              </a:rPr>
              <a:t>Combat recruiter bias with blurred images and multiple clicks</a:t>
            </a:r>
          </a:p>
        </p:txBody>
      </p:sp>
      <p:sp>
        <p:nvSpPr>
          <p:cNvPr id="12" name="Freeform 12"/>
          <p:cNvSpPr/>
          <p:nvPr/>
        </p:nvSpPr>
        <p:spPr>
          <a:xfrm>
            <a:off x="6003886" y="2186019"/>
            <a:ext cx="11123559" cy="6714304"/>
          </a:xfrm>
          <a:custGeom>
            <a:avLst/>
            <a:gdLst/>
            <a:ahLst/>
            <a:cxnLst/>
            <a:rect l="l" t="t" r="r" b="b"/>
            <a:pathLst>
              <a:path w="11123559" h="6714304">
                <a:moveTo>
                  <a:pt x="0" y="0"/>
                </a:moveTo>
                <a:lnTo>
                  <a:pt x="11123559" y="0"/>
                </a:lnTo>
                <a:lnTo>
                  <a:pt x="11123559" y="6714305"/>
                </a:lnTo>
                <a:lnTo>
                  <a:pt x="0" y="67143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3978" t="-87832" r="-21781"/>
            </a:stretch>
          </a:blipFill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>
            <a:off x="5222500" y="2285493"/>
            <a:ext cx="7862050" cy="6972807"/>
          </a:xfrm>
          <a:custGeom>
            <a:avLst/>
            <a:gdLst/>
            <a:ahLst/>
            <a:cxnLst/>
            <a:rect l="l" t="t" r="r" b="b"/>
            <a:pathLst>
              <a:path w="7862050" h="6972807">
                <a:moveTo>
                  <a:pt x="0" y="0"/>
                </a:moveTo>
                <a:lnTo>
                  <a:pt x="7862050" y="0"/>
                </a:lnTo>
                <a:lnTo>
                  <a:pt x="7862050" y="6972807"/>
                </a:lnTo>
                <a:lnTo>
                  <a:pt x="0" y="6972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4542"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TextBox 6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>
            <a:off x="873218" y="1792909"/>
            <a:ext cx="16598688" cy="8997030"/>
          </a:xfrm>
          <a:custGeom>
            <a:avLst/>
            <a:gdLst/>
            <a:ahLst/>
            <a:cxnLst/>
            <a:rect l="l" t="t" r="r" b="b"/>
            <a:pathLst>
              <a:path w="16598688" h="8997030">
                <a:moveTo>
                  <a:pt x="0" y="0"/>
                </a:moveTo>
                <a:lnTo>
                  <a:pt x="16598688" y="0"/>
                </a:lnTo>
                <a:lnTo>
                  <a:pt x="16598688" y="8997030"/>
                </a:lnTo>
                <a:lnTo>
                  <a:pt x="0" y="89970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TextBox 6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52811" y="979240"/>
            <a:ext cx="638237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18072B"/>
                </a:solidFill>
                <a:latin typeface="Roboto Bold"/>
              </a:rPr>
              <a:t>Our Team Learnings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TextBox 5"/>
          <p:cNvSpPr txBox="1"/>
          <p:nvPr/>
        </p:nvSpPr>
        <p:spPr>
          <a:xfrm>
            <a:off x="5047107" y="4433887"/>
            <a:ext cx="8193785" cy="12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FFFFFF"/>
                </a:solidFill>
                <a:latin typeface="Roboto Bold"/>
              </a:rPr>
              <a:t>Q&amp;A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03379" y="1719181"/>
            <a:ext cx="2420296" cy="2420296"/>
          </a:xfrm>
          <a:custGeom>
            <a:avLst/>
            <a:gdLst/>
            <a:ahLst/>
            <a:cxnLst/>
            <a:rect l="l" t="t" r="r" b="b"/>
            <a:pathLst>
              <a:path w="2420296" h="2420296">
                <a:moveTo>
                  <a:pt x="0" y="0"/>
                </a:moveTo>
                <a:lnTo>
                  <a:pt x="2420297" y="0"/>
                </a:lnTo>
                <a:lnTo>
                  <a:pt x="2420297" y="2420297"/>
                </a:lnTo>
                <a:lnTo>
                  <a:pt x="0" y="2420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654677" y="1660964"/>
            <a:ext cx="2488049" cy="2488039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29899" b="-3357"/>
              </a:stretch>
            </a:blipFill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5" name="Freeform 5"/>
          <p:cNvSpPr/>
          <p:nvPr/>
        </p:nvSpPr>
        <p:spPr>
          <a:xfrm>
            <a:off x="7716793" y="1728706"/>
            <a:ext cx="2420296" cy="2420296"/>
          </a:xfrm>
          <a:custGeom>
            <a:avLst/>
            <a:gdLst/>
            <a:ahLst/>
            <a:cxnLst/>
            <a:rect l="l" t="t" r="r" b="b"/>
            <a:pathLst>
              <a:path w="2420296" h="2420296">
                <a:moveTo>
                  <a:pt x="0" y="0"/>
                </a:moveTo>
                <a:lnTo>
                  <a:pt x="2420297" y="0"/>
                </a:lnTo>
                <a:lnTo>
                  <a:pt x="2420297" y="2420297"/>
                </a:lnTo>
                <a:lnTo>
                  <a:pt x="0" y="2420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682917" y="1660964"/>
            <a:ext cx="2488049" cy="248803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8" name="Freeform 8"/>
          <p:cNvSpPr/>
          <p:nvPr/>
        </p:nvSpPr>
        <p:spPr>
          <a:xfrm>
            <a:off x="2577697" y="1660964"/>
            <a:ext cx="2420296" cy="2420296"/>
          </a:xfrm>
          <a:custGeom>
            <a:avLst/>
            <a:gdLst/>
            <a:ahLst/>
            <a:cxnLst/>
            <a:rect l="l" t="t" r="r" b="b"/>
            <a:pathLst>
              <a:path w="2420296" h="2420296">
                <a:moveTo>
                  <a:pt x="0" y="0"/>
                </a:moveTo>
                <a:lnTo>
                  <a:pt x="2420296" y="0"/>
                </a:lnTo>
                <a:lnTo>
                  <a:pt x="2420296" y="2420296"/>
                </a:lnTo>
                <a:lnTo>
                  <a:pt x="0" y="242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Freeform 9"/>
          <p:cNvSpPr/>
          <p:nvPr/>
        </p:nvSpPr>
        <p:spPr>
          <a:xfrm>
            <a:off x="2475829" y="6041956"/>
            <a:ext cx="2420296" cy="2420296"/>
          </a:xfrm>
          <a:custGeom>
            <a:avLst/>
            <a:gdLst/>
            <a:ahLst/>
            <a:cxnLst/>
            <a:rect l="l" t="t" r="r" b="b"/>
            <a:pathLst>
              <a:path w="2420296" h="2420296">
                <a:moveTo>
                  <a:pt x="0" y="0"/>
                </a:moveTo>
                <a:lnTo>
                  <a:pt x="2420296" y="0"/>
                </a:lnTo>
                <a:lnTo>
                  <a:pt x="2420296" y="2420296"/>
                </a:lnTo>
                <a:lnTo>
                  <a:pt x="0" y="242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475829" y="6041966"/>
            <a:ext cx="2420296" cy="242028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30" r="-1730"/>
              </a:stretch>
            </a:blipFill>
          </p:spPr>
          <p:txBody>
            <a:bodyPr/>
            <a:lstStyle/>
            <a:p>
              <a:endParaRPr lang="fr-CH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4531" y="1554642"/>
            <a:ext cx="2526628" cy="2526618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99" t="-20402" r="-38601"/>
              </a:stretch>
            </a:blipFill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673966" y="6041956"/>
            <a:ext cx="2420296" cy="2420296"/>
          </a:xfrm>
          <a:custGeom>
            <a:avLst/>
            <a:gdLst/>
            <a:ahLst/>
            <a:cxnLst/>
            <a:rect l="l" t="t" r="r" b="b"/>
            <a:pathLst>
              <a:path w="2420296" h="2420296">
                <a:moveTo>
                  <a:pt x="0" y="0"/>
                </a:moveTo>
                <a:lnTo>
                  <a:pt x="2420297" y="0"/>
                </a:lnTo>
                <a:lnTo>
                  <a:pt x="2420297" y="2420296"/>
                </a:lnTo>
                <a:lnTo>
                  <a:pt x="0" y="242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5" name="Freeform 15"/>
          <p:cNvSpPr/>
          <p:nvPr/>
        </p:nvSpPr>
        <p:spPr>
          <a:xfrm>
            <a:off x="7682917" y="6009668"/>
            <a:ext cx="2420296" cy="2420296"/>
          </a:xfrm>
          <a:custGeom>
            <a:avLst/>
            <a:gdLst/>
            <a:ahLst/>
            <a:cxnLst/>
            <a:rect l="l" t="t" r="r" b="b"/>
            <a:pathLst>
              <a:path w="2420296" h="2420296">
                <a:moveTo>
                  <a:pt x="0" y="0"/>
                </a:moveTo>
                <a:lnTo>
                  <a:pt x="2420296" y="0"/>
                </a:lnTo>
                <a:lnTo>
                  <a:pt x="2420296" y="2420296"/>
                </a:lnTo>
                <a:lnTo>
                  <a:pt x="0" y="242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771206" y="6279896"/>
            <a:ext cx="2225816" cy="2225807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4716" t="-4716"/>
              </a:stretch>
            </a:blipFill>
          </p:spPr>
          <p:txBody>
            <a:bodyPr/>
            <a:lstStyle/>
            <a:p>
              <a:endParaRPr lang="fr-CH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707422" y="6081451"/>
            <a:ext cx="2371286" cy="2371276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14165" y="437737"/>
            <a:ext cx="7995780" cy="76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45"/>
              </a:lnSpc>
            </a:pPr>
            <a:r>
              <a:rPr lang="en-US" sz="5313" spc="568">
                <a:solidFill>
                  <a:srgbClr val="FFFFFF"/>
                </a:solidFill>
                <a:latin typeface="Public Sans Bold"/>
              </a:rPr>
              <a:t>TEAM CONTACT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4677" y="4260137"/>
            <a:ext cx="1739057" cy="42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Bianca Alves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54677" y="4840516"/>
            <a:ext cx="2947764" cy="3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dirty="0">
                <a:solidFill>
                  <a:srgbClr val="FFFFFF"/>
                </a:solidFill>
                <a:latin typeface="Roboto"/>
              </a:rPr>
              <a:t>bianca.nunes@gmail.com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54676" y="5298113"/>
            <a:ext cx="2947763" cy="3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 dirty="0" err="1">
                <a:solidFill>
                  <a:srgbClr val="FFFFFF"/>
                </a:solidFill>
                <a:latin typeface="Roboto"/>
              </a:rPr>
              <a:t>linkedin</a:t>
            </a:r>
            <a:r>
              <a:rPr lang="en-US" sz="1859" u="sng" dirty="0">
                <a:solidFill>
                  <a:srgbClr val="FFFFFF"/>
                </a:solidFill>
                <a:latin typeface="Roboto"/>
              </a:rPr>
              <a:t>/</a:t>
            </a:r>
            <a:r>
              <a:rPr lang="en-US" sz="1859" u="sng" dirty="0" err="1">
                <a:solidFill>
                  <a:srgbClr val="FFFFFF"/>
                </a:solidFill>
                <a:latin typeface="Roboto"/>
              </a:rPr>
              <a:t>biancaalves</a:t>
            </a:r>
            <a:endParaRPr lang="en-US" sz="1859" u="sng" dirty="0">
              <a:solidFill>
                <a:srgbClr val="FFFFFF"/>
              </a:solidFill>
              <a:latin typeface="Roboto"/>
              <a:hlinkClick r:id="rId10" tooltip="https://www.linkedin.com/in/biancaalves/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16793" y="4214610"/>
            <a:ext cx="2514972" cy="84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Adrianna Zielinska</a:t>
            </a:r>
          </a:p>
          <a:p>
            <a:pPr algn="ctr">
              <a:lnSpc>
                <a:spcPts val="3303"/>
              </a:lnSpc>
              <a:spcBef>
                <a:spcPct val="0"/>
              </a:spcBef>
            </a:pPr>
            <a:endParaRPr lang="en-US" sz="2359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82916" y="4794988"/>
            <a:ext cx="3163193" cy="3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dirty="0">
                <a:solidFill>
                  <a:srgbClr val="FFFFFF"/>
                </a:solidFill>
                <a:latin typeface="Roboto"/>
              </a:rPr>
              <a:t>adrianna.ziel96@gmail.com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82917" y="5252585"/>
            <a:ext cx="2738214" cy="32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 dirty="0" err="1">
                <a:solidFill>
                  <a:srgbClr val="FFFFFF"/>
                </a:solidFill>
                <a:latin typeface="Roboto"/>
              </a:rPr>
              <a:t>linkedin</a:t>
            </a:r>
            <a:r>
              <a:rPr lang="en-US" sz="1859" u="sng" dirty="0">
                <a:solidFill>
                  <a:srgbClr val="FFFFFF"/>
                </a:solidFill>
                <a:latin typeface="Roboto"/>
              </a:rPr>
              <a:t>/</a:t>
            </a:r>
            <a:r>
              <a:rPr lang="en-US" sz="1859" u="sng" dirty="0" err="1">
                <a:solidFill>
                  <a:srgbClr val="FFFFFF"/>
                </a:solidFill>
                <a:latin typeface="Roboto"/>
              </a:rPr>
              <a:t>adriannazielinska</a:t>
            </a:r>
            <a:endParaRPr lang="en-US" sz="1859" u="sng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524531" y="4214610"/>
            <a:ext cx="2196182" cy="84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Adamantia Milia</a:t>
            </a:r>
          </a:p>
          <a:p>
            <a:pPr algn="ctr">
              <a:lnSpc>
                <a:spcPts val="3303"/>
              </a:lnSpc>
              <a:spcBef>
                <a:spcPct val="0"/>
              </a:spcBef>
            </a:pPr>
            <a:endParaRPr lang="en-US" sz="2359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524530" y="4794988"/>
            <a:ext cx="3571469" cy="648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</a:pPr>
            <a:r>
              <a:rPr lang="en-US" sz="1859" dirty="0">
                <a:solidFill>
                  <a:srgbClr val="FFFFFF"/>
                </a:solidFill>
                <a:latin typeface="Roboto"/>
              </a:rPr>
              <a:t>adamantiamilia@gmail.com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  <a:endParaRPr lang="en-US" sz="1859" dirty="0">
              <a:solidFill>
                <a:srgbClr val="FFFFFF"/>
              </a:solidFill>
              <a:latin typeface="Roboto"/>
              <a:hlinkClick r:id="rId11" tooltip="mailto:adamantiamilia@gmail.co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524531" y="5252585"/>
            <a:ext cx="2598762" cy="32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>
                <a:solidFill>
                  <a:srgbClr val="FFFFFF"/>
                </a:solidFill>
                <a:latin typeface="Roboto"/>
              </a:rPr>
              <a:t>linkedin/adamantia-milia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24531" y="8576552"/>
            <a:ext cx="2809469" cy="393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 dirty="0">
                <a:solidFill>
                  <a:srgbClr val="FFFFFF"/>
                </a:solidFill>
                <a:latin typeface="Roboto Bold"/>
              </a:rPr>
              <a:t>Hannah </a:t>
            </a:r>
            <a:r>
              <a:rPr lang="en-US" sz="2359" dirty="0" err="1">
                <a:solidFill>
                  <a:srgbClr val="FFFFFF"/>
                </a:solidFill>
                <a:latin typeface="Roboto Bold"/>
              </a:rPr>
              <a:t>Rufenacht</a:t>
            </a:r>
            <a:endParaRPr lang="en-US" sz="2359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510736" y="9147406"/>
            <a:ext cx="3280464" cy="3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dirty="0">
                <a:solidFill>
                  <a:srgbClr val="FFFFFF"/>
                </a:solidFill>
                <a:latin typeface="Roboto"/>
              </a:rPr>
              <a:t>hrufeancht.uxd@gmail.com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10736" y="9605003"/>
            <a:ext cx="3051864" cy="3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>
                <a:solidFill>
                  <a:srgbClr val="FFFFFF"/>
                </a:solidFill>
                <a:latin typeface="Roboto"/>
              </a:rPr>
              <a:t>linkedin/hannahrufenacht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16793" y="8567027"/>
            <a:ext cx="2248570" cy="84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Istvan Zsigmond</a:t>
            </a:r>
          </a:p>
          <a:p>
            <a:pPr>
              <a:lnSpc>
                <a:spcPts val="3303"/>
              </a:lnSpc>
              <a:spcBef>
                <a:spcPct val="0"/>
              </a:spcBef>
            </a:pPr>
            <a:endParaRPr lang="en-US" sz="2359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82917" y="9147406"/>
            <a:ext cx="3280464" cy="3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dirty="0">
                <a:solidFill>
                  <a:srgbClr val="FFFFFF"/>
                </a:solidFill>
                <a:latin typeface="Roboto"/>
              </a:rPr>
              <a:t>istvanzsigmond@aol.com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82917" y="9605003"/>
            <a:ext cx="3747083" cy="3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>
                <a:solidFill>
                  <a:srgbClr val="FFFFFF"/>
                </a:solidFill>
                <a:latin typeface="Roboto"/>
              </a:rPr>
              <a:t>linkedin.com/istvan-zsigmond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54677" y="8595602"/>
            <a:ext cx="2468998" cy="844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3"/>
              </a:lnSpc>
            </a:pPr>
            <a:r>
              <a:rPr lang="en-US" sz="2359" dirty="0">
                <a:solidFill>
                  <a:srgbClr val="FFFFFF"/>
                </a:solidFill>
                <a:latin typeface="Roboto Bold"/>
              </a:rPr>
              <a:t>João Rodrigues</a:t>
            </a:r>
          </a:p>
          <a:p>
            <a:pPr>
              <a:lnSpc>
                <a:spcPts val="3303"/>
              </a:lnSpc>
              <a:spcBef>
                <a:spcPct val="0"/>
              </a:spcBef>
            </a:pPr>
            <a:endParaRPr lang="en-US" sz="2359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620800" y="9175981"/>
            <a:ext cx="2756017" cy="3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dirty="0">
                <a:solidFill>
                  <a:srgbClr val="FFFFFF"/>
                </a:solidFill>
                <a:latin typeface="Roboto"/>
              </a:rPr>
              <a:t>joaordev@gmail.com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620801" y="9633578"/>
            <a:ext cx="1938040" cy="32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859" u="sng">
                <a:solidFill>
                  <a:srgbClr val="FFFFFF"/>
                </a:solidFill>
                <a:latin typeface="Roboto"/>
              </a:rPr>
              <a:t>linkedin/joaor-dev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56553" y="307173"/>
            <a:ext cx="16262788" cy="20202221"/>
          </a:xfrm>
          <a:custGeom>
            <a:avLst/>
            <a:gdLst/>
            <a:ahLst/>
            <a:cxnLst/>
            <a:rect l="l" t="t" r="r" b="b"/>
            <a:pathLst>
              <a:path w="16262788" h="20202221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TextBox 3"/>
          <p:cNvSpPr txBox="1"/>
          <p:nvPr/>
        </p:nvSpPr>
        <p:spPr>
          <a:xfrm>
            <a:off x="1971394" y="3370453"/>
            <a:ext cx="14833104" cy="386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 Bold"/>
              </a:rPr>
              <a:t>THANK</a:t>
            </a:r>
          </a:p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 Bold"/>
              </a:rPr>
              <a:t>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12720" y="1638491"/>
            <a:ext cx="9662559" cy="63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4"/>
              </a:lnSpc>
            </a:pPr>
            <a:r>
              <a:rPr lang="en-US" sz="4376" spc="371">
                <a:solidFill>
                  <a:srgbClr val="18072B"/>
                </a:solidFill>
                <a:latin typeface="Public Sans Heavy"/>
              </a:rPr>
              <a:t>#theremainers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-8770751" y="-6359088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4269757" y="3735113"/>
            <a:ext cx="863934" cy="863934"/>
          </a:xfrm>
          <a:custGeom>
            <a:avLst/>
            <a:gdLst/>
            <a:ahLst/>
            <a:cxnLst/>
            <a:rect l="l" t="t" r="r" b="b"/>
            <a:pathLst>
              <a:path w="863934" h="863934">
                <a:moveTo>
                  <a:pt x="0" y="0"/>
                </a:moveTo>
                <a:lnTo>
                  <a:pt x="863934" y="0"/>
                </a:lnTo>
                <a:lnTo>
                  <a:pt x="863934" y="863935"/>
                </a:lnTo>
                <a:lnTo>
                  <a:pt x="0" y="863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TextBox 4"/>
          <p:cNvSpPr txBox="1"/>
          <p:nvPr/>
        </p:nvSpPr>
        <p:spPr>
          <a:xfrm>
            <a:off x="4283044" y="3921630"/>
            <a:ext cx="850647" cy="42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90866" y="3914350"/>
            <a:ext cx="3736180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Problem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12267080" y="-1992609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TextBox 7"/>
          <p:cNvSpPr txBox="1"/>
          <p:nvPr/>
        </p:nvSpPr>
        <p:spPr>
          <a:xfrm>
            <a:off x="6722260" y="1688196"/>
            <a:ext cx="484348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Today’s Talk</a:t>
            </a:r>
          </a:p>
        </p:txBody>
      </p:sp>
      <p:sp>
        <p:nvSpPr>
          <p:cNvPr id="8" name="Freeform 8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Freeform 9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0" name="Freeform 10"/>
          <p:cNvSpPr/>
          <p:nvPr/>
        </p:nvSpPr>
        <p:spPr>
          <a:xfrm>
            <a:off x="4269757" y="5094348"/>
            <a:ext cx="863934" cy="863934"/>
          </a:xfrm>
          <a:custGeom>
            <a:avLst/>
            <a:gdLst/>
            <a:ahLst/>
            <a:cxnLst/>
            <a:rect l="l" t="t" r="r" b="b"/>
            <a:pathLst>
              <a:path w="863934" h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1" name="TextBox 11"/>
          <p:cNvSpPr txBox="1"/>
          <p:nvPr/>
        </p:nvSpPr>
        <p:spPr>
          <a:xfrm>
            <a:off x="4283044" y="5280864"/>
            <a:ext cx="850647" cy="42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90866" y="5273584"/>
            <a:ext cx="3736180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Our Users</a:t>
            </a:r>
          </a:p>
        </p:txBody>
      </p:sp>
      <p:sp>
        <p:nvSpPr>
          <p:cNvPr id="13" name="Freeform 13"/>
          <p:cNvSpPr/>
          <p:nvPr/>
        </p:nvSpPr>
        <p:spPr>
          <a:xfrm>
            <a:off x="4283044" y="6453582"/>
            <a:ext cx="863934" cy="863934"/>
          </a:xfrm>
          <a:custGeom>
            <a:avLst/>
            <a:gdLst/>
            <a:ahLst/>
            <a:cxnLst/>
            <a:rect l="l" t="t" r="r" b="b"/>
            <a:pathLst>
              <a:path w="863934" h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4" name="TextBox 14"/>
          <p:cNvSpPr txBox="1"/>
          <p:nvPr/>
        </p:nvSpPr>
        <p:spPr>
          <a:xfrm>
            <a:off x="4296331" y="6640098"/>
            <a:ext cx="850647" cy="42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04153" y="6632818"/>
            <a:ext cx="3736180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Our Solution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4296331" y="7812816"/>
            <a:ext cx="863934" cy="863934"/>
          </a:xfrm>
          <a:custGeom>
            <a:avLst/>
            <a:gdLst/>
            <a:ahLst/>
            <a:cxnLst/>
            <a:rect l="l" t="t" r="r" b="b"/>
            <a:pathLst>
              <a:path w="863934" h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7" name="TextBox 17"/>
          <p:cNvSpPr txBox="1"/>
          <p:nvPr/>
        </p:nvSpPr>
        <p:spPr>
          <a:xfrm>
            <a:off x="4309618" y="7999333"/>
            <a:ext cx="850647" cy="42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17440" y="7992053"/>
            <a:ext cx="3736180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Special Features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343371" y="5094348"/>
            <a:ext cx="863934" cy="863934"/>
          </a:xfrm>
          <a:custGeom>
            <a:avLst/>
            <a:gdLst/>
            <a:ahLst/>
            <a:cxnLst/>
            <a:rect l="l" t="t" r="r" b="b"/>
            <a:pathLst>
              <a:path w="863934" h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20" name="TextBox 20"/>
          <p:cNvSpPr txBox="1"/>
          <p:nvPr/>
        </p:nvSpPr>
        <p:spPr>
          <a:xfrm>
            <a:off x="10356658" y="5280864"/>
            <a:ext cx="850647" cy="42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64480" y="5273584"/>
            <a:ext cx="2553763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Future Steps</a:t>
            </a:r>
          </a:p>
        </p:txBody>
      </p:sp>
      <p:sp>
        <p:nvSpPr>
          <p:cNvPr id="22" name="Freeform 22"/>
          <p:cNvSpPr/>
          <p:nvPr/>
        </p:nvSpPr>
        <p:spPr>
          <a:xfrm>
            <a:off x="10343371" y="6453582"/>
            <a:ext cx="863934" cy="863934"/>
          </a:xfrm>
          <a:custGeom>
            <a:avLst/>
            <a:gdLst/>
            <a:ahLst/>
            <a:cxnLst/>
            <a:rect l="l" t="t" r="r" b="b"/>
            <a:pathLst>
              <a:path w="863934" h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23" name="TextBox 23"/>
          <p:cNvSpPr txBox="1"/>
          <p:nvPr/>
        </p:nvSpPr>
        <p:spPr>
          <a:xfrm>
            <a:off x="10356658" y="6640098"/>
            <a:ext cx="850647" cy="42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64480" y="6632818"/>
            <a:ext cx="2553763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Team Learnings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356658" y="7812816"/>
            <a:ext cx="863934" cy="863934"/>
          </a:xfrm>
          <a:custGeom>
            <a:avLst/>
            <a:gdLst/>
            <a:ahLst/>
            <a:cxnLst/>
            <a:rect l="l" t="t" r="r" b="b"/>
            <a:pathLst>
              <a:path w="863934" h="863934">
                <a:moveTo>
                  <a:pt x="0" y="0"/>
                </a:moveTo>
                <a:lnTo>
                  <a:pt x="863934" y="0"/>
                </a:lnTo>
                <a:lnTo>
                  <a:pt x="863934" y="863934"/>
                </a:lnTo>
                <a:lnTo>
                  <a:pt x="0" y="86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26" name="TextBox 26"/>
          <p:cNvSpPr txBox="1"/>
          <p:nvPr/>
        </p:nvSpPr>
        <p:spPr>
          <a:xfrm>
            <a:off x="10356658" y="7999333"/>
            <a:ext cx="850647" cy="42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08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77767" y="7992053"/>
            <a:ext cx="2540476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Q&amp;A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  <p:sp>
        <p:nvSpPr>
          <p:cNvPr id="29" name="Freeform 29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0" name="Freeform 30"/>
          <p:cNvSpPr/>
          <p:nvPr/>
        </p:nvSpPr>
        <p:spPr>
          <a:xfrm>
            <a:off x="10343371" y="3735113"/>
            <a:ext cx="863934" cy="863934"/>
          </a:xfrm>
          <a:custGeom>
            <a:avLst/>
            <a:gdLst/>
            <a:ahLst/>
            <a:cxnLst/>
            <a:rect l="l" t="t" r="r" b="b"/>
            <a:pathLst>
              <a:path w="863934" h="863934">
                <a:moveTo>
                  <a:pt x="0" y="0"/>
                </a:moveTo>
                <a:lnTo>
                  <a:pt x="863934" y="0"/>
                </a:lnTo>
                <a:lnTo>
                  <a:pt x="863934" y="863935"/>
                </a:lnTo>
                <a:lnTo>
                  <a:pt x="0" y="863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1" name="TextBox 31"/>
          <p:cNvSpPr txBox="1"/>
          <p:nvPr/>
        </p:nvSpPr>
        <p:spPr>
          <a:xfrm>
            <a:off x="10356658" y="3921630"/>
            <a:ext cx="850647" cy="42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oboto Bold"/>
              </a:rPr>
              <a:t>05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77767" y="3897545"/>
            <a:ext cx="2540476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24613">
            <a:off x="-3923104" y="3843214"/>
            <a:ext cx="9735137" cy="8435994"/>
          </a:xfrm>
          <a:custGeom>
            <a:avLst/>
            <a:gdLst/>
            <a:ahLst/>
            <a:cxnLst/>
            <a:rect l="l" t="t" r="r" b="b"/>
            <a:pathLst>
              <a:path w="9735137" h="8435994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 rot="-10800000">
            <a:off x="14929668" y="1618320"/>
            <a:ext cx="14189483" cy="335388"/>
          </a:xfrm>
          <a:custGeom>
            <a:avLst/>
            <a:gdLst/>
            <a:ahLst/>
            <a:cxnLst/>
            <a:rect l="l" t="t" r="r" b="b"/>
            <a:pathLst>
              <a:path w="14189483" h="335388">
                <a:moveTo>
                  <a:pt x="0" y="0"/>
                </a:moveTo>
                <a:lnTo>
                  <a:pt x="14189482" y="0"/>
                </a:lnTo>
                <a:lnTo>
                  <a:pt x="14189482" y="335388"/>
                </a:lnTo>
                <a:lnTo>
                  <a:pt x="0" y="335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grpSp>
        <p:nvGrpSpPr>
          <p:cNvPr id="6" name="Group 6"/>
          <p:cNvGrpSpPr/>
          <p:nvPr/>
        </p:nvGrpSpPr>
        <p:grpSpPr>
          <a:xfrm>
            <a:off x="1535766" y="2221731"/>
            <a:ext cx="7428611" cy="7036569"/>
            <a:chOff x="0" y="0"/>
            <a:chExt cx="1956507" cy="1853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6507" cy="1853253"/>
            </a:xfrm>
            <a:custGeom>
              <a:avLst/>
              <a:gdLst/>
              <a:ahLst/>
              <a:cxnLst/>
              <a:rect l="l" t="t" r="r" b="b"/>
              <a:pathLst>
                <a:path w="1956507" h="1853253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  <p:txBody>
            <a:bodyPr/>
            <a:lstStyle/>
            <a:p>
              <a:endParaRPr lang="fr-CH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0" name="Freeform 10"/>
          <p:cNvSpPr/>
          <p:nvPr/>
        </p:nvSpPr>
        <p:spPr>
          <a:xfrm>
            <a:off x="8964377" y="2221731"/>
            <a:ext cx="9323623" cy="6840828"/>
          </a:xfrm>
          <a:custGeom>
            <a:avLst/>
            <a:gdLst/>
            <a:ahLst/>
            <a:cxnLst/>
            <a:rect l="l" t="t" r="r" b="b"/>
            <a:pathLst>
              <a:path w="9323623" h="6840828">
                <a:moveTo>
                  <a:pt x="0" y="0"/>
                </a:moveTo>
                <a:lnTo>
                  <a:pt x="9323623" y="0"/>
                </a:lnTo>
                <a:lnTo>
                  <a:pt x="9323623" y="6840828"/>
                </a:lnTo>
                <a:lnTo>
                  <a:pt x="0" y="68408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2220"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1" name="TextBox 11"/>
          <p:cNvSpPr txBox="1"/>
          <p:nvPr/>
        </p:nvSpPr>
        <p:spPr>
          <a:xfrm>
            <a:off x="2158011" y="2653784"/>
            <a:ext cx="6140253" cy="209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What’s the Problem?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8011" y="5076825"/>
            <a:ext cx="6491982" cy="373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6"/>
              </a:lnSpc>
            </a:pPr>
            <a:r>
              <a:rPr lang="en-US" sz="2675">
                <a:solidFill>
                  <a:srgbClr val="FFFFFF"/>
                </a:solidFill>
                <a:latin typeface="Roboto"/>
              </a:rPr>
              <a:t>A community of </a:t>
            </a:r>
            <a:r>
              <a:rPr lang="en-US" sz="2675">
                <a:solidFill>
                  <a:srgbClr val="FFFFFF"/>
                </a:solidFill>
                <a:latin typeface="Roboto Bold"/>
              </a:rPr>
              <a:t>underrepresented individuals in tech</a:t>
            </a:r>
            <a:r>
              <a:rPr lang="en-US" sz="2675">
                <a:solidFill>
                  <a:srgbClr val="FFFFFF"/>
                </a:solidFill>
                <a:latin typeface="Roboto"/>
              </a:rPr>
              <a:t>, qualified for internships and entry-level positions, </a:t>
            </a:r>
            <a:r>
              <a:rPr lang="en-US" sz="2675">
                <a:solidFill>
                  <a:srgbClr val="FFFFFF"/>
                </a:solidFill>
                <a:latin typeface="Roboto Bold"/>
              </a:rPr>
              <a:t>faces job search challenges</a:t>
            </a:r>
            <a:r>
              <a:rPr lang="en-US" sz="2675">
                <a:solidFill>
                  <a:srgbClr val="FFFFFF"/>
                </a:solidFill>
                <a:latin typeface="Roboto"/>
              </a:rPr>
              <a:t>, while companies encounter </a:t>
            </a:r>
            <a:r>
              <a:rPr lang="en-US" sz="2675">
                <a:solidFill>
                  <a:srgbClr val="FFFFFF"/>
                </a:solidFill>
                <a:latin typeface="Roboto Bold"/>
              </a:rPr>
              <a:t>difficulties in sourcing </a:t>
            </a:r>
            <a:r>
              <a:rPr lang="en-US" sz="2675">
                <a:solidFill>
                  <a:srgbClr val="FFFFFF"/>
                </a:solidFill>
                <a:latin typeface="Roboto"/>
              </a:rPr>
              <a:t>tech talent, including those from underrepresented backgrounds.</a:t>
            </a:r>
          </a:p>
          <a:p>
            <a:pPr algn="r">
              <a:lnSpc>
                <a:spcPts val="3746"/>
              </a:lnSpc>
              <a:spcBef>
                <a:spcPct val="0"/>
              </a:spcBef>
            </a:pPr>
            <a:endParaRPr lang="en-US" sz="2675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7219" y="4399489"/>
            <a:ext cx="3649306" cy="1147873"/>
          </a:xfrm>
          <a:custGeom>
            <a:avLst/>
            <a:gdLst/>
            <a:ahLst/>
            <a:cxnLst/>
            <a:rect l="l" t="t" r="r" b="b"/>
            <a:pathLst>
              <a:path w="3649306" h="1147873">
                <a:moveTo>
                  <a:pt x="0" y="0"/>
                </a:moveTo>
                <a:lnTo>
                  <a:pt x="3649307" y="0"/>
                </a:lnTo>
                <a:lnTo>
                  <a:pt x="3649307" y="1147873"/>
                </a:lnTo>
                <a:lnTo>
                  <a:pt x="0" y="1147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TextBox 3"/>
          <p:cNvSpPr txBox="1"/>
          <p:nvPr/>
        </p:nvSpPr>
        <p:spPr>
          <a:xfrm>
            <a:off x="837219" y="4691330"/>
            <a:ext cx="3798383" cy="4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81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Roboto Bold"/>
              </a:rPr>
              <a:t>CANDIDATE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65379" y="2559555"/>
            <a:ext cx="12740685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18072B"/>
                </a:solidFill>
                <a:latin typeface="Roboto Bold"/>
              </a:rPr>
              <a:t>Who Are Our Users?</a:t>
            </a:r>
          </a:p>
        </p:txBody>
      </p: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Freeform 6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TextBox 7"/>
          <p:cNvSpPr txBox="1"/>
          <p:nvPr/>
        </p:nvSpPr>
        <p:spPr>
          <a:xfrm>
            <a:off x="1648329" y="757022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000000"/>
                </a:solidFill>
                <a:latin typeface="Roboto Bold"/>
              </a:rPr>
              <a:t>SHIFT 2 TEAM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652349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4" y="0"/>
                </a:lnTo>
                <a:lnTo>
                  <a:pt x="398104" y="471601"/>
                </a:lnTo>
                <a:lnTo>
                  <a:pt x="0" y="47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Freeform 9"/>
          <p:cNvSpPr/>
          <p:nvPr/>
        </p:nvSpPr>
        <p:spPr>
          <a:xfrm>
            <a:off x="5192214" y="4399489"/>
            <a:ext cx="3649306" cy="1147873"/>
          </a:xfrm>
          <a:custGeom>
            <a:avLst/>
            <a:gdLst/>
            <a:ahLst/>
            <a:cxnLst/>
            <a:rect l="l" t="t" r="r" b="b"/>
            <a:pathLst>
              <a:path w="3649306" h="1147873">
                <a:moveTo>
                  <a:pt x="0" y="0"/>
                </a:moveTo>
                <a:lnTo>
                  <a:pt x="3649306" y="0"/>
                </a:lnTo>
                <a:lnTo>
                  <a:pt x="3649306" y="1147873"/>
                </a:lnTo>
                <a:lnTo>
                  <a:pt x="0" y="1147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0" name="TextBox 10"/>
          <p:cNvSpPr txBox="1"/>
          <p:nvPr/>
        </p:nvSpPr>
        <p:spPr>
          <a:xfrm>
            <a:off x="5192214" y="4691330"/>
            <a:ext cx="3798383" cy="4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81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Roboto Bold"/>
              </a:rPr>
              <a:t>COMPANY</a:t>
            </a:r>
          </a:p>
        </p:txBody>
      </p:sp>
      <p:sp>
        <p:nvSpPr>
          <p:cNvPr id="11" name="Freeform 11"/>
          <p:cNvSpPr/>
          <p:nvPr/>
        </p:nvSpPr>
        <p:spPr>
          <a:xfrm>
            <a:off x="9547209" y="4399489"/>
            <a:ext cx="3649306" cy="1147873"/>
          </a:xfrm>
          <a:custGeom>
            <a:avLst/>
            <a:gdLst/>
            <a:ahLst/>
            <a:cxnLst/>
            <a:rect l="l" t="t" r="r" b="b"/>
            <a:pathLst>
              <a:path w="3649306" h="1147873">
                <a:moveTo>
                  <a:pt x="0" y="0"/>
                </a:moveTo>
                <a:lnTo>
                  <a:pt x="3649306" y="0"/>
                </a:lnTo>
                <a:lnTo>
                  <a:pt x="3649306" y="1147873"/>
                </a:lnTo>
                <a:lnTo>
                  <a:pt x="0" y="1147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2" name="TextBox 12"/>
          <p:cNvSpPr txBox="1"/>
          <p:nvPr/>
        </p:nvSpPr>
        <p:spPr>
          <a:xfrm>
            <a:off x="9547209" y="4691330"/>
            <a:ext cx="3798383" cy="4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81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Roboto Bold"/>
              </a:rPr>
              <a:t>ASSOCIATION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902203" y="4399489"/>
            <a:ext cx="3649306" cy="1147873"/>
          </a:xfrm>
          <a:custGeom>
            <a:avLst/>
            <a:gdLst/>
            <a:ahLst/>
            <a:cxnLst/>
            <a:rect l="l" t="t" r="r" b="b"/>
            <a:pathLst>
              <a:path w="3649306" h="1147873">
                <a:moveTo>
                  <a:pt x="0" y="0"/>
                </a:moveTo>
                <a:lnTo>
                  <a:pt x="3649307" y="0"/>
                </a:lnTo>
                <a:lnTo>
                  <a:pt x="3649307" y="1147873"/>
                </a:lnTo>
                <a:lnTo>
                  <a:pt x="0" y="1147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4" name="TextBox 14"/>
          <p:cNvSpPr txBox="1"/>
          <p:nvPr/>
        </p:nvSpPr>
        <p:spPr>
          <a:xfrm>
            <a:off x="13902203" y="4691330"/>
            <a:ext cx="3798383" cy="4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81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Roboto Bold"/>
              </a:rPr>
              <a:t>SITE ADMIN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6684" y="5672732"/>
            <a:ext cx="4148918" cy="274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488" lvl="1" indent="-257744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Streamlined job search </a:t>
            </a:r>
          </a:p>
          <a:p>
            <a:pPr marL="515488" lvl="1" indent="-257744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Values-aligned work.</a:t>
            </a:r>
          </a:p>
          <a:p>
            <a:pPr marL="515488" lvl="1" indent="-257744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Finding initial tech job</a:t>
            </a:r>
          </a:p>
          <a:p>
            <a:pPr marL="515488" lvl="1" indent="-257744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Data privacy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42408" y="5672732"/>
            <a:ext cx="4148918" cy="274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488" lvl="1" indent="-257744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Identifying qualified candidates</a:t>
            </a:r>
          </a:p>
          <a:p>
            <a:pPr marL="515488" lvl="1" indent="-257744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Time limits for application and review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1941" y="5672732"/>
            <a:ext cx="4148918" cy="274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488" lvl="1" indent="-257744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Need willing partners and tracking info</a:t>
            </a:r>
          </a:p>
          <a:p>
            <a:pPr marL="515488" lvl="1" indent="-257744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Challenges in upgrading CRM for program tracking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52398" y="5672732"/>
            <a:ext cx="4148918" cy="413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488" lvl="1" indent="-257744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Needs simplified invitations, account deactivation, and quick profile viewing</a:t>
            </a:r>
          </a:p>
          <a:p>
            <a:pPr marL="515488" lvl="1" indent="-257744">
              <a:lnSpc>
                <a:spcPts val="5491"/>
              </a:lnSpc>
              <a:buFont typeface="Arial"/>
              <a:buChar char="•"/>
            </a:pPr>
            <a:r>
              <a:rPr lang="en-US" sz="2387">
                <a:solidFill>
                  <a:srgbClr val="18072B"/>
                </a:solidFill>
                <a:latin typeface="Kollektif"/>
              </a:rPr>
              <a:t>Managing three user types challenging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>
            <a:off x="3320896" y="2558092"/>
            <a:ext cx="11646208" cy="7470430"/>
          </a:xfrm>
          <a:custGeom>
            <a:avLst/>
            <a:gdLst/>
            <a:ahLst/>
            <a:cxnLst/>
            <a:rect l="l" t="t" r="r" b="b"/>
            <a:pathLst>
              <a:path w="11646208" h="7470430">
                <a:moveTo>
                  <a:pt x="0" y="0"/>
                </a:moveTo>
                <a:lnTo>
                  <a:pt x="11646208" y="0"/>
                </a:lnTo>
                <a:lnTo>
                  <a:pt x="11646208" y="7470430"/>
                </a:lnTo>
                <a:lnTo>
                  <a:pt x="0" y="7470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TextBox 6"/>
          <p:cNvSpPr txBox="1"/>
          <p:nvPr/>
        </p:nvSpPr>
        <p:spPr>
          <a:xfrm>
            <a:off x="5047107" y="1297609"/>
            <a:ext cx="8193785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5017" y="3782024"/>
            <a:ext cx="10877966" cy="257116"/>
          </a:xfrm>
          <a:custGeom>
            <a:avLst/>
            <a:gdLst/>
            <a:ahLst/>
            <a:cxnLst/>
            <a:rect l="l" t="t" r="r" b="b"/>
            <a:pathLst>
              <a:path w="10877966" h="257116">
                <a:moveTo>
                  <a:pt x="0" y="0"/>
                </a:moveTo>
                <a:lnTo>
                  <a:pt x="10877966" y="0"/>
                </a:lnTo>
                <a:lnTo>
                  <a:pt x="10877966" y="257116"/>
                </a:lnTo>
                <a:lnTo>
                  <a:pt x="0" y="257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Freeform 6"/>
          <p:cNvSpPr/>
          <p:nvPr/>
        </p:nvSpPr>
        <p:spPr>
          <a:xfrm>
            <a:off x="13717732" y="4855375"/>
            <a:ext cx="1962294" cy="1962294"/>
          </a:xfrm>
          <a:custGeom>
            <a:avLst/>
            <a:gdLst/>
            <a:ahLst/>
            <a:cxnLst/>
            <a:rect l="l" t="t" r="r" b="b"/>
            <a:pathLst>
              <a:path w="1962294" h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Freeform 7"/>
          <p:cNvSpPr/>
          <p:nvPr/>
        </p:nvSpPr>
        <p:spPr>
          <a:xfrm>
            <a:off x="10188390" y="4855375"/>
            <a:ext cx="1962294" cy="1962294"/>
          </a:xfrm>
          <a:custGeom>
            <a:avLst/>
            <a:gdLst/>
            <a:ahLst/>
            <a:cxnLst/>
            <a:rect l="l" t="t" r="r" b="b"/>
            <a:pathLst>
              <a:path w="1962294" h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8" name="Freeform 8"/>
          <p:cNvSpPr/>
          <p:nvPr/>
        </p:nvSpPr>
        <p:spPr>
          <a:xfrm>
            <a:off x="6449870" y="4862693"/>
            <a:ext cx="1962294" cy="1962294"/>
          </a:xfrm>
          <a:custGeom>
            <a:avLst/>
            <a:gdLst/>
            <a:ahLst/>
            <a:cxnLst/>
            <a:rect l="l" t="t" r="r" b="b"/>
            <a:pathLst>
              <a:path w="1962294" h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Freeform 9"/>
          <p:cNvSpPr/>
          <p:nvPr/>
        </p:nvSpPr>
        <p:spPr>
          <a:xfrm>
            <a:off x="6678321" y="5392222"/>
            <a:ext cx="1505391" cy="903235"/>
          </a:xfrm>
          <a:custGeom>
            <a:avLst/>
            <a:gdLst/>
            <a:ahLst/>
            <a:cxnLst/>
            <a:rect l="l" t="t" r="r" b="b"/>
            <a:pathLst>
              <a:path w="1505391" h="903235">
                <a:moveTo>
                  <a:pt x="0" y="0"/>
                </a:moveTo>
                <a:lnTo>
                  <a:pt x="1505392" y="0"/>
                </a:lnTo>
                <a:lnTo>
                  <a:pt x="1505392" y="903235"/>
                </a:lnTo>
                <a:lnTo>
                  <a:pt x="0" y="9032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0" name="Freeform 10"/>
          <p:cNvSpPr/>
          <p:nvPr/>
        </p:nvSpPr>
        <p:spPr>
          <a:xfrm>
            <a:off x="2600574" y="4881743"/>
            <a:ext cx="1962294" cy="1962294"/>
          </a:xfrm>
          <a:custGeom>
            <a:avLst/>
            <a:gdLst/>
            <a:ahLst/>
            <a:cxnLst/>
            <a:rect l="l" t="t" r="r" b="b"/>
            <a:pathLst>
              <a:path w="1962294" h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1" name="Freeform 11"/>
          <p:cNvSpPr/>
          <p:nvPr/>
        </p:nvSpPr>
        <p:spPr>
          <a:xfrm>
            <a:off x="14132444" y="5080014"/>
            <a:ext cx="1132871" cy="1513016"/>
          </a:xfrm>
          <a:custGeom>
            <a:avLst/>
            <a:gdLst/>
            <a:ahLst/>
            <a:cxnLst/>
            <a:rect l="l" t="t" r="r" b="b"/>
            <a:pathLst>
              <a:path w="1132871" h="1513016">
                <a:moveTo>
                  <a:pt x="0" y="0"/>
                </a:moveTo>
                <a:lnTo>
                  <a:pt x="1132871" y="0"/>
                </a:lnTo>
                <a:lnTo>
                  <a:pt x="1132871" y="1513016"/>
                </a:lnTo>
                <a:lnTo>
                  <a:pt x="0" y="15130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2" name="Freeform 12"/>
          <p:cNvSpPr/>
          <p:nvPr/>
        </p:nvSpPr>
        <p:spPr>
          <a:xfrm>
            <a:off x="10470815" y="5129851"/>
            <a:ext cx="1397443" cy="1413343"/>
          </a:xfrm>
          <a:custGeom>
            <a:avLst/>
            <a:gdLst/>
            <a:ahLst/>
            <a:cxnLst/>
            <a:rect l="l" t="t" r="r" b="b"/>
            <a:pathLst>
              <a:path w="1397443" h="1413343">
                <a:moveTo>
                  <a:pt x="0" y="0"/>
                </a:moveTo>
                <a:lnTo>
                  <a:pt x="1397443" y="0"/>
                </a:lnTo>
                <a:lnTo>
                  <a:pt x="1397443" y="1413343"/>
                </a:lnTo>
                <a:lnTo>
                  <a:pt x="0" y="14133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3" name="Freeform 13"/>
          <p:cNvSpPr/>
          <p:nvPr/>
        </p:nvSpPr>
        <p:spPr>
          <a:xfrm>
            <a:off x="2984193" y="5129215"/>
            <a:ext cx="1173880" cy="1467349"/>
          </a:xfrm>
          <a:custGeom>
            <a:avLst/>
            <a:gdLst/>
            <a:ahLst/>
            <a:cxnLst/>
            <a:rect l="l" t="t" r="r" b="b"/>
            <a:pathLst>
              <a:path w="1173880" h="1467349">
                <a:moveTo>
                  <a:pt x="0" y="0"/>
                </a:moveTo>
                <a:lnTo>
                  <a:pt x="1173880" y="0"/>
                </a:lnTo>
                <a:lnTo>
                  <a:pt x="1173880" y="1467349"/>
                </a:lnTo>
                <a:lnTo>
                  <a:pt x="0" y="14673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4" name="TextBox 14"/>
          <p:cNvSpPr txBox="1"/>
          <p:nvPr/>
        </p:nvSpPr>
        <p:spPr>
          <a:xfrm>
            <a:off x="4268153" y="2044664"/>
            <a:ext cx="9535876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Our Proposed Solution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8597" y="7324475"/>
            <a:ext cx="2656919" cy="60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Data Privacy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41077" y="7324475"/>
            <a:ext cx="2656919" cy="60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Accessibility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91781" y="7301237"/>
            <a:ext cx="2857298" cy="117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Simplified View for User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42484" y="7324475"/>
            <a:ext cx="2857298" cy="60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Tech Stack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27018" y="4639215"/>
            <a:ext cx="1962294" cy="1962294"/>
          </a:xfrm>
          <a:custGeom>
            <a:avLst/>
            <a:gdLst/>
            <a:ahLst/>
            <a:cxnLst/>
            <a:rect l="l" t="t" r="r" b="b"/>
            <a:pathLst>
              <a:path w="1962294" h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3" name="Freeform 3"/>
          <p:cNvSpPr/>
          <p:nvPr/>
        </p:nvSpPr>
        <p:spPr>
          <a:xfrm>
            <a:off x="3705017" y="3782024"/>
            <a:ext cx="10877966" cy="257116"/>
          </a:xfrm>
          <a:custGeom>
            <a:avLst/>
            <a:gdLst/>
            <a:ahLst/>
            <a:cxnLst/>
            <a:rect l="l" t="t" r="r" b="b"/>
            <a:pathLst>
              <a:path w="10877966" h="257116">
                <a:moveTo>
                  <a:pt x="0" y="0"/>
                </a:moveTo>
                <a:lnTo>
                  <a:pt x="10877966" y="0"/>
                </a:lnTo>
                <a:lnTo>
                  <a:pt x="10877966" y="257116"/>
                </a:lnTo>
                <a:lnTo>
                  <a:pt x="0" y="257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4" name="Freeform 4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5" name="Freeform 5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6" name="Freeform 6"/>
          <p:cNvSpPr/>
          <p:nvPr/>
        </p:nvSpPr>
        <p:spPr>
          <a:xfrm>
            <a:off x="867627" y="612415"/>
            <a:ext cx="398104" cy="471601"/>
          </a:xfrm>
          <a:custGeom>
            <a:avLst/>
            <a:gdLst/>
            <a:ahLst/>
            <a:cxnLst/>
            <a:rect l="l" t="t" r="r" b="b"/>
            <a:pathLst>
              <a:path w="398104" h="471601">
                <a:moveTo>
                  <a:pt x="0" y="0"/>
                </a:moveTo>
                <a:lnTo>
                  <a:pt x="398105" y="0"/>
                </a:lnTo>
                <a:lnTo>
                  <a:pt x="398105" y="471600"/>
                </a:lnTo>
                <a:lnTo>
                  <a:pt x="0" y="471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7" name="Freeform 7"/>
          <p:cNvSpPr/>
          <p:nvPr/>
        </p:nvSpPr>
        <p:spPr>
          <a:xfrm>
            <a:off x="10181870" y="4639215"/>
            <a:ext cx="1962294" cy="1962294"/>
          </a:xfrm>
          <a:custGeom>
            <a:avLst/>
            <a:gdLst/>
            <a:ahLst/>
            <a:cxnLst/>
            <a:rect l="l" t="t" r="r" b="b"/>
            <a:pathLst>
              <a:path w="1962294" h="1962294">
                <a:moveTo>
                  <a:pt x="0" y="0"/>
                </a:moveTo>
                <a:lnTo>
                  <a:pt x="1962294" y="0"/>
                </a:lnTo>
                <a:lnTo>
                  <a:pt x="1962294" y="1962294"/>
                </a:lnTo>
                <a:lnTo>
                  <a:pt x="0" y="1962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8" name="Freeform 8"/>
          <p:cNvSpPr/>
          <p:nvPr/>
        </p:nvSpPr>
        <p:spPr>
          <a:xfrm>
            <a:off x="6605914" y="5043099"/>
            <a:ext cx="1404502" cy="1158714"/>
          </a:xfrm>
          <a:custGeom>
            <a:avLst/>
            <a:gdLst/>
            <a:ahLst/>
            <a:cxnLst/>
            <a:rect l="l" t="t" r="r" b="b"/>
            <a:pathLst>
              <a:path w="1404502" h="1158714">
                <a:moveTo>
                  <a:pt x="0" y="0"/>
                </a:moveTo>
                <a:lnTo>
                  <a:pt x="1404502" y="0"/>
                </a:lnTo>
                <a:lnTo>
                  <a:pt x="1404502" y="1158714"/>
                </a:lnTo>
                <a:lnTo>
                  <a:pt x="0" y="11587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9" name="Freeform 9"/>
          <p:cNvSpPr/>
          <p:nvPr/>
        </p:nvSpPr>
        <p:spPr>
          <a:xfrm>
            <a:off x="10570641" y="5027986"/>
            <a:ext cx="1184751" cy="1184751"/>
          </a:xfrm>
          <a:custGeom>
            <a:avLst/>
            <a:gdLst/>
            <a:ahLst/>
            <a:cxnLst/>
            <a:rect l="l" t="t" r="r" b="b"/>
            <a:pathLst>
              <a:path w="1184751" h="1184751">
                <a:moveTo>
                  <a:pt x="0" y="0"/>
                </a:moveTo>
                <a:lnTo>
                  <a:pt x="1184751" y="0"/>
                </a:lnTo>
                <a:lnTo>
                  <a:pt x="1184751" y="1184751"/>
                </a:lnTo>
                <a:lnTo>
                  <a:pt x="0" y="11847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CH"/>
          </a:p>
        </p:txBody>
      </p:sp>
      <p:sp>
        <p:nvSpPr>
          <p:cNvPr id="10" name="TextBox 10"/>
          <p:cNvSpPr txBox="1"/>
          <p:nvPr/>
        </p:nvSpPr>
        <p:spPr>
          <a:xfrm>
            <a:off x="5047107" y="2044664"/>
            <a:ext cx="8193785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Special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06922" y="7081947"/>
            <a:ext cx="3202487" cy="60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Responsiveness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7256" y="717087"/>
            <a:ext cx="3032398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EFDFD"/>
                </a:solidFill>
                <a:latin typeface="Roboto Bold"/>
              </a:rPr>
              <a:t>SHIFT 2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4159" y="7081947"/>
            <a:ext cx="2656919" cy="117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FFFFFF"/>
                </a:solidFill>
                <a:latin typeface="Kollektif Bold"/>
              </a:rPr>
              <a:t>Light / Dark Theme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Custom</PresentationFormat>
  <Paragraphs>122</Paragraphs>
  <Slides>28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NIKEA</vt:lpstr>
      <vt:lpstr>League Spartan</vt:lpstr>
      <vt:lpstr>Kollektif</vt:lpstr>
      <vt:lpstr>Public Sans Heavy</vt:lpstr>
      <vt:lpstr>Montserrat Semi-Bold Italics</vt:lpstr>
      <vt:lpstr>Roboto</vt:lpstr>
      <vt:lpstr>Arial</vt:lpstr>
      <vt:lpstr>Public Sans Bold</vt:lpstr>
      <vt:lpstr>Figtree</vt:lpstr>
      <vt:lpstr>Kollektif Bold</vt:lpstr>
      <vt:lpstr>Calibri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Shift2-Presentation</dc:title>
  <cp:lastModifiedBy>Bianca Magalhães Nunes Alves</cp:lastModifiedBy>
  <cp:revision>2</cp:revision>
  <dcterms:created xsi:type="dcterms:W3CDTF">2006-08-16T00:00:00Z</dcterms:created>
  <dcterms:modified xsi:type="dcterms:W3CDTF">2023-11-03T19:44:12Z</dcterms:modified>
  <dc:identifier>DAFzAyHwuic</dc:identifier>
</cp:coreProperties>
</file>